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6" r:id="rId3"/>
    <p:sldId id="299" r:id="rId4"/>
    <p:sldId id="322" r:id="rId5"/>
    <p:sldId id="318" r:id="rId6"/>
    <p:sldId id="334" r:id="rId7"/>
    <p:sldId id="335" r:id="rId8"/>
    <p:sldId id="393" r:id="rId9"/>
    <p:sldId id="346" r:id="rId10"/>
    <p:sldId id="370" r:id="rId11"/>
    <p:sldId id="374" r:id="rId12"/>
    <p:sldId id="354" r:id="rId13"/>
    <p:sldId id="379" r:id="rId14"/>
    <p:sldId id="373" r:id="rId15"/>
    <p:sldId id="375" r:id="rId16"/>
    <p:sldId id="353" r:id="rId17"/>
    <p:sldId id="362" r:id="rId18"/>
    <p:sldId id="363" r:id="rId19"/>
    <p:sldId id="349" r:id="rId20"/>
    <p:sldId id="382" r:id="rId21"/>
    <p:sldId id="380" r:id="rId22"/>
    <p:sldId id="3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FF0066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1739" autoAdjust="0"/>
  </p:normalViewPr>
  <p:slideViewPr>
    <p:cSldViewPr>
      <p:cViewPr varScale="1">
        <p:scale>
          <a:sx n="84" d="100"/>
          <a:sy n="84" d="100"/>
        </p:scale>
        <p:origin x="-9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4233D-41F9-485B-A0EA-8AF7099A8761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0EFF-05EC-48FF-8B83-4D25A27046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52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78C5-9CB5-457D-AB7A-0EFC9135B0B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B544E-5B41-4574-8307-52E084666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41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B544E-5B41-4574-8307-52E084666A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6" Type="http://schemas.openxmlformats.org/officeDocument/2006/relationships/image" Target="../media/image15.png"/><Relationship Id="rId5" Type="http://schemas.microsoft.com/office/2007/relationships/media" Target="../media/media1.mp4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8458200" cy="3888432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96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7200" b="1" cap="none" spc="50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ЗУБЧАТАЯ</a:t>
            </a:r>
            <a:br>
              <a:rPr lang="ru-RU" sz="7200" b="1" cap="none" spc="50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7200" b="1" cap="none" spc="50" dirty="0" smtClean="0">
                <a:ln w="1143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ПЕРЕДАЧА</a:t>
            </a:r>
            <a:endParaRPr lang="ru-RU" sz="7200" b="1" cap="none" spc="50" dirty="0">
              <a:ln w="1143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1506" name="Picture 2" descr="http://www.xaraxone.com/wp-content/uploads/2013-10-Giveaway/drawing-of-gears-samp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5941">
            <a:off x="6544068" y="4253291"/>
            <a:ext cx="2337203" cy="2914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vector.me/files/images/6/9/694086/brain_and_gears_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847" y="-116039"/>
            <a:ext cx="3998055" cy="3112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999906"/>
            <a:ext cx="11017224" cy="50816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Зубчатая передача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6448760" cy="37093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Ведущим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зубчатым колесом называется колесо, вращающееся под воздействием внешней </a:t>
            </a:r>
            <a:r>
              <a:rPr lang="ru-RU" sz="2400" dirty="0" smtClean="0"/>
              <a:t>силы, например</a:t>
            </a:r>
            <a:r>
              <a:rPr lang="ru-RU" sz="2400" dirty="0"/>
              <a:t>, руки или двигателя</a:t>
            </a:r>
            <a:r>
              <a:rPr lang="ru-RU" sz="24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708920"/>
            <a:ext cx="2293159" cy="1247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Ведом</a:t>
            </a:r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ое</a:t>
            </a:r>
            <a:b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колесо</a:t>
            </a:r>
            <a:endParaRPr lang="ru-RU" sz="2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4221088"/>
            <a:ext cx="3066728" cy="11204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Ведущее</a:t>
            </a:r>
            <a:b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</a:br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колесо</a:t>
            </a:r>
            <a:endParaRPr lang="ru-RU" sz="2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Дуга 15"/>
          <p:cNvSpPr/>
          <p:nvPr/>
        </p:nvSpPr>
        <p:spPr>
          <a:xfrm rot="8597095">
            <a:off x="5581010" y="3207013"/>
            <a:ext cx="2052066" cy="1888425"/>
          </a:xfrm>
          <a:prstGeom prst="arc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9482502">
            <a:off x="1230552" y="3113765"/>
            <a:ext cx="1876516" cy="1493352"/>
          </a:xfrm>
          <a:prstGeom prst="arc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44522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Ведущее колесо передает внешнюю силу на </a:t>
            </a:r>
            <a:r>
              <a:rPr lang="ru-RU" sz="2400" b="1" dirty="0" smtClean="0">
                <a:solidFill>
                  <a:srgbClr val="FF0000"/>
                </a:solidFill>
              </a:rPr>
              <a:t>ведомое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колесо, которое тоже начинает вращаться.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729203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16" grpId="0" animBg="1"/>
      <p:bldP spid="17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Зубчатая передача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7884368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При вращении ведущего колеса по часовой стрелке, ведомое вращается в противоположном направлении. </a:t>
            </a:r>
          </a:p>
          <a:p>
            <a:pPr marL="0" indent="0">
              <a:buNone/>
            </a:pPr>
            <a:r>
              <a:rPr lang="ru-RU" sz="2800" dirty="0" smtClean="0"/>
              <a:t>В какую сторону будет вращаться шестеренка Б?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226" y="4881066"/>
            <a:ext cx="5924550" cy="1857375"/>
          </a:xfrm>
          <a:prstGeom prst="rect">
            <a:avLst/>
          </a:prstGeom>
        </p:spPr>
      </p:pic>
      <p:sp>
        <p:nvSpPr>
          <p:cNvPr id="10" name="Дуга 9"/>
          <p:cNvSpPr/>
          <p:nvPr/>
        </p:nvSpPr>
        <p:spPr>
          <a:xfrm rot="1483178">
            <a:off x="3218538" y="5039713"/>
            <a:ext cx="792088" cy="792088"/>
          </a:xfrm>
          <a:prstGeom prst="arc">
            <a:avLst>
              <a:gd name="adj1" fmla="val 12786737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414292">
            <a:off x="4832764" y="4925807"/>
            <a:ext cx="792088" cy="792088"/>
          </a:xfrm>
          <a:prstGeom prst="arc">
            <a:avLst>
              <a:gd name="adj1" fmla="val 12786737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3089124">
            <a:off x="6820695" y="5807377"/>
            <a:ext cx="792088" cy="792088"/>
          </a:xfrm>
          <a:prstGeom prst="arc">
            <a:avLst>
              <a:gd name="adj1" fmla="val 12786737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483178">
            <a:off x="2037031" y="4794368"/>
            <a:ext cx="792088" cy="792088"/>
          </a:xfrm>
          <a:prstGeom prst="arc">
            <a:avLst>
              <a:gd name="adj1" fmla="val 13774019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20116822" flipV="1">
            <a:off x="2642474" y="5874488"/>
            <a:ext cx="792088" cy="792088"/>
          </a:xfrm>
          <a:prstGeom prst="arc">
            <a:avLst>
              <a:gd name="adj1" fmla="val 12786737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20116822" flipV="1">
            <a:off x="3981246" y="5891962"/>
            <a:ext cx="792088" cy="792088"/>
          </a:xfrm>
          <a:prstGeom prst="arc">
            <a:avLst>
              <a:gd name="adj1" fmla="val 12786737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498988" flipV="1">
            <a:off x="5819078" y="5731359"/>
            <a:ext cx="792088" cy="792088"/>
          </a:xfrm>
          <a:prstGeom prst="arc">
            <a:avLst>
              <a:gd name="adj1" fmla="val 12786737"/>
              <a:gd name="adj2" fmla="val 19920405"/>
            </a:avLst>
          </a:prstGeom>
          <a:ln w="5715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07504" y="3306298"/>
            <a:ext cx="8884096" cy="6907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5" lvl="1" indent="0">
              <a:buFont typeface="Wingdings 2"/>
              <a:buChar char=""/>
              <a:tabLst>
                <a:tab pos="1520825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против часовой стрелки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07504" y="3997057"/>
            <a:ext cx="8884096" cy="7240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5" lvl="1" indent="0">
              <a:buFont typeface="Wingdings 2"/>
              <a:buChar char=""/>
              <a:tabLst>
                <a:tab pos="1520825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по часовой стрелке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844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Сборка модели </a:t>
            </a:r>
            <a:r>
              <a:rPr lang="en-US" b="1" dirty="0" smtClean="0"/>
              <a:t>G</a:t>
            </a:r>
            <a:r>
              <a:rPr lang="ru-RU" b="1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4800600"/>
          </a:xfrm>
        </p:spPr>
        <p:txBody>
          <a:bodyPr>
            <a:noAutofit/>
          </a:bodyPr>
          <a:lstStyle/>
          <a:p>
            <a:r>
              <a:rPr lang="ru-RU" sz="2800" b="1" dirty="0"/>
              <a:t>Соберите модель </a:t>
            </a:r>
            <a:r>
              <a:rPr lang="ru-RU" sz="2800" b="1" dirty="0" smtClean="0"/>
              <a:t>G1.</a:t>
            </a:r>
            <a:endParaRPr lang="ru-RU" sz="2800" b="1" dirty="0"/>
          </a:p>
          <a:p>
            <a:r>
              <a:rPr lang="ru-RU" sz="2800" dirty="0"/>
              <a:t>Покрутите рукоятку и охарактеризуйте скорости </a:t>
            </a:r>
            <a:r>
              <a:rPr lang="ru-RU" sz="2800" dirty="0" smtClean="0"/>
              <a:t>ведущего и </a:t>
            </a:r>
            <a:r>
              <a:rPr lang="ru-RU" sz="2800" dirty="0"/>
              <a:t>ведомого зубчатых колес. </a:t>
            </a:r>
            <a:endParaRPr lang="ru-RU" sz="2800" dirty="0" smtClean="0"/>
          </a:p>
          <a:p>
            <a:r>
              <a:rPr lang="ru-RU" sz="2800" dirty="0" smtClean="0"/>
              <a:t>Определите</a:t>
            </a:r>
            <a:r>
              <a:rPr lang="ru-RU" sz="2800" dirty="0"/>
              <a:t>, какое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колесо является</a:t>
            </a:r>
            <a:br>
              <a:rPr lang="ru-RU" sz="2800" dirty="0" smtClean="0"/>
            </a:br>
            <a:r>
              <a:rPr lang="ru-RU" sz="2800" dirty="0" smtClean="0"/>
              <a:t>ведущим</a:t>
            </a:r>
            <a:r>
              <a:rPr lang="ru-RU" sz="2800" dirty="0"/>
              <a:t>, а какое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ведомым,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227" y="3429000"/>
            <a:ext cx="43529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47022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Сборка модели </a:t>
            </a:r>
            <a:r>
              <a:rPr lang="en-US" b="1" dirty="0" smtClean="0"/>
              <a:t>G</a:t>
            </a:r>
            <a:r>
              <a:rPr lang="ru-RU" b="1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48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Ведущее </a:t>
            </a:r>
            <a:r>
              <a:rPr lang="ru-RU" sz="2800" dirty="0"/>
              <a:t>и ведомое колеса вращаются с </a:t>
            </a:r>
            <a:r>
              <a:rPr lang="ru-RU" sz="2800" dirty="0" smtClean="0"/>
              <a:t>одинаковой скоростью</a:t>
            </a:r>
            <a:r>
              <a:rPr lang="ru-RU" sz="2800" dirty="0"/>
              <a:t>, потому что у них одинаковое количество зубьев</a:t>
            </a:r>
            <a:r>
              <a:rPr lang="ru-RU" sz="2800" dirty="0" smtClean="0"/>
              <a:t>, но </a:t>
            </a:r>
            <a:r>
              <a:rPr lang="ru-RU" sz="2800" dirty="0"/>
              <a:t>в противоположных направлениях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 данной </a:t>
            </a:r>
            <a:r>
              <a:rPr lang="ru-RU" sz="2800" dirty="0" smtClean="0"/>
              <a:t>модели</a:t>
            </a:r>
            <a:br>
              <a:rPr lang="ru-RU" sz="2800" dirty="0" smtClean="0"/>
            </a:br>
            <a:r>
              <a:rPr lang="ru-RU" sz="2800" dirty="0" smtClean="0"/>
              <a:t>реализуется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передаточное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отношение </a:t>
            </a:r>
            <a:r>
              <a:rPr lang="ru-RU" sz="2800" b="1" dirty="0">
                <a:solidFill>
                  <a:srgbClr val="FF0000"/>
                </a:solidFill>
              </a:rPr>
              <a:t>1:1.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227" y="3429000"/>
            <a:ext cx="43529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493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передаточное отношение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498080" cy="4800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Передаточное отношение</a:t>
            </a:r>
            <a:r>
              <a:rPr lang="ru-RU" sz="2800" i="1" dirty="0" smtClean="0">
                <a:solidFill>
                  <a:schemeClr val="tx1"/>
                </a:solidFill>
              </a:rPr>
              <a:t> (передаточное число)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это отношение частоты </a:t>
            </a:r>
            <a:r>
              <a:rPr lang="ru-RU" sz="2800" dirty="0"/>
              <a:t>вращения двух или более сцепленных </a:t>
            </a:r>
            <a:r>
              <a:rPr lang="ru-RU" sz="2800" dirty="0" smtClean="0"/>
              <a:t>шестеренок.</a:t>
            </a:r>
          </a:p>
          <a:p>
            <a:r>
              <a:rPr lang="ru-RU" sz="2800" dirty="0" smtClean="0"/>
              <a:t>Чтобы </a:t>
            </a:r>
            <a:r>
              <a:rPr lang="ru-RU" sz="2800" dirty="0"/>
              <a:t>получить </a:t>
            </a:r>
            <a:r>
              <a:rPr lang="ru-RU" sz="2800" dirty="0" smtClean="0"/>
              <a:t>значение передаточного</a:t>
            </a:r>
            <a:br>
              <a:rPr lang="ru-RU" sz="2800" dirty="0" smtClean="0"/>
            </a:br>
            <a:r>
              <a:rPr lang="ru-RU" sz="2800" dirty="0" smtClean="0"/>
              <a:t>отношения </a:t>
            </a:r>
            <a:r>
              <a:rPr lang="ru-RU" sz="2800" dirty="0"/>
              <a:t>двух </a:t>
            </a:r>
            <a:r>
              <a:rPr lang="ru-RU" sz="2800" dirty="0" smtClean="0"/>
              <a:t>шестерней,</a:t>
            </a:r>
            <a:br>
              <a:rPr lang="ru-RU" sz="2800" dirty="0" smtClean="0"/>
            </a:br>
            <a:r>
              <a:rPr lang="ru-RU" sz="2800" dirty="0" smtClean="0"/>
              <a:t>нужно разделить </a:t>
            </a:r>
            <a:r>
              <a:rPr lang="ru-RU" sz="2800" dirty="0"/>
              <a:t>количество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зубьев </a:t>
            </a:r>
            <a:r>
              <a:rPr lang="ru-RU" sz="2800" dirty="0"/>
              <a:t>на </a:t>
            </a:r>
            <a:r>
              <a:rPr lang="ru-RU" sz="2800" b="1" dirty="0">
                <a:solidFill>
                  <a:srgbClr val="FF0000"/>
                </a:solidFill>
              </a:rPr>
              <a:t>ведомой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шестерне </a:t>
            </a:r>
            <a:r>
              <a:rPr lang="ru-RU" sz="2800" dirty="0"/>
              <a:t>на </a:t>
            </a:r>
            <a:r>
              <a:rPr lang="ru-RU" sz="2800" dirty="0" smtClean="0"/>
              <a:t>количество </a:t>
            </a:r>
            <a:br>
              <a:rPr lang="ru-RU" sz="2800" dirty="0" smtClean="0"/>
            </a:br>
            <a:r>
              <a:rPr lang="ru-RU" sz="2800" dirty="0" smtClean="0"/>
              <a:t>зубьев </a:t>
            </a:r>
            <a:r>
              <a:rPr lang="ru-RU" sz="2800" dirty="0"/>
              <a:t>на </a:t>
            </a:r>
            <a:r>
              <a:rPr lang="ru-RU" sz="2800" b="1" dirty="0">
                <a:solidFill>
                  <a:srgbClr val="FF0000"/>
                </a:solidFill>
              </a:rPr>
              <a:t>ведущей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620788"/>
            <a:ext cx="3166697" cy="312058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5027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3201" y="3877624"/>
            <a:ext cx="8997600" cy="293575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передаточное отношение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48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</a:t>
            </a:r>
            <a:r>
              <a:rPr lang="ru-RU" sz="2400" dirty="0"/>
              <a:t>у ведомой шестерни </a:t>
            </a:r>
            <a:r>
              <a:rPr lang="ru-RU" sz="2400" dirty="0" smtClean="0"/>
              <a:t>8 зубьев </a:t>
            </a:r>
            <a:r>
              <a:rPr lang="ru-RU" sz="2400" dirty="0"/>
              <a:t>и ее приводит в движение шестерня с 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зубьями, </a:t>
            </a:r>
            <a:r>
              <a:rPr lang="ru-RU" sz="2400" dirty="0" smtClean="0"/>
              <a:t>то передаточное </a:t>
            </a:r>
            <a:r>
              <a:rPr lang="ru-RU" sz="2400" dirty="0"/>
              <a:t>отношение составляет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/>
              <a:t>. </a:t>
            </a:r>
            <a:r>
              <a:rPr lang="ru-RU" sz="2400" dirty="0"/>
              <a:t>Это значит, что </a:t>
            </a:r>
            <a:r>
              <a:rPr lang="ru-RU" sz="2400" b="1" dirty="0">
                <a:solidFill>
                  <a:srgbClr val="FF0000"/>
                </a:solidFill>
              </a:rPr>
              <a:t>ведомое колесо будет вращаться </a:t>
            </a:r>
            <a:r>
              <a:rPr lang="ru-RU" sz="2400" b="1" dirty="0" smtClean="0">
                <a:solidFill>
                  <a:srgbClr val="FF0000"/>
                </a:solidFill>
              </a:rPr>
              <a:t>втрое быстрее</a:t>
            </a:r>
            <a:r>
              <a:rPr lang="ru-RU" sz="2400" b="1" dirty="0">
                <a:solidFill>
                  <a:srgbClr val="FF0000"/>
                </a:solidFill>
              </a:rPr>
              <a:t>, чем ведущее</a:t>
            </a:r>
            <a:r>
              <a:rPr lang="ru-RU" sz="2400" dirty="0"/>
              <a:t>.</a:t>
            </a:r>
            <a:endParaRPr lang="en-US" sz="2400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2015-11-30 at 13-47-48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3768" y="3877624"/>
            <a:ext cx="7216464" cy="278852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-900608" y="4369475"/>
            <a:ext cx="3648722" cy="5252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Ведомая </a:t>
            </a:r>
            <a:endParaRPr lang="en-US" sz="2400" b="1" spc="50" dirty="0" smtClean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ш</a:t>
            </a:r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естерня</a:t>
            </a:r>
            <a:endParaRPr lang="ru-RU" sz="2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547664" y="4632122"/>
            <a:ext cx="2448272" cy="74109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799470" y="5517232"/>
            <a:ext cx="1533363" cy="7920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804248" y="6046673"/>
            <a:ext cx="3066728" cy="5252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Ведущая</a:t>
            </a:r>
            <a:b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</a:br>
            <a:r>
              <a:rPr lang="ru-RU" sz="2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шестерня</a:t>
            </a:r>
            <a:endParaRPr lang="ru-RU" sz="2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1034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Передаточное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498080" cy="4800600"/>
          </a:xfrm>
        </p:spPr>
        <p:txBody>
          <a:bodyPr/>
          <a:lstStyle/>
          <a:p>
            <a:r>
              <a:rPr lang="ru-RU" sz="2800" dirty="0" smtClean="0"/>
              <a:t>Постройте модели, содержащие передаточное число: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: 1					3 : 1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78" y="2970004"/>
            <a:ext cx="4133453" cy="21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17" t="7711" r="20917" b="5786"/>
          <a:stretch/>
        </p:blipFill>
        <p:spPr bwMode="auto">
          <a:xfrm>
            <a:off x="4788024" y="2956672"/>
            <a:ext cx="4187860" cy="21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25823" y="5443193"/>
            <a:ext cx="7892355" cy="1390890"/>
            <a:chOff x="35496" y="5443193"/>
            <a:chExt cx="7892355" cy="139089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3295"/>
            <a:stretch/>
          </p:blipFill>
          <p:spPr bwMode="auto">
            <a:xfrm>
              <a:off x="4355976" y="5443193"/>
              <a:ext cx="3571875" cy="139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1334"/>
            <a:stretch/>
          </p:blipFill>
          <p:spPr bwMode="auto">
            <a:xfrm>
              <a:off x="35496" y="5443193"/>
              <a:ext cx="3552825" cy="139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871" y="5443194"/>
              <a:ext cx="1328349" cy="138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8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7904" y="2348880"/>
            <a:ext cx="1728192" cy="406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ПРОВЕРИТЬ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9242473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Передаточное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498080" cy="4800600"/>
          </a:xfrm>
        </p:spPr>
        <p:txBody>
          <a:bodyPr/>
          <a:lstStyle/>
          <a:p>
            <a:r>
              <a:rPr lang="ru-RU" dirty="0" smtClean="0"/>
              <a:t>Постройте модели, содержащие передаточное число: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5 : 1					5 : 3</a:t>
            </a: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56672"/>
            <a:ext cx="4166530" cy="2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56672"/>
            <a:ext cx="4166530" cy="2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4" y="2348880"/>
            <a:ext cx="1728192" cy="406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ПРОВЕРИТЬ</a:t>
            </a:r>
            <a:endParaRPr lang="ru-RU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625823" y="5443193"/>
            <a:ext cx="7892355" cy="1390890"/>
            <a:chOff x="35496" y="5443193"/>
            <a:chExt cx="7892355" cy="139089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3295"/>
            <a:stretch/>
          </p:blipFill>
          <p:spPr bwMode="auto">
            <a:xfrm>
              <a:off x="4355976" y="5443193"/>
              <a:ext cx="3571875" cy="139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1334"/>
            <a:stretch/>
          </p:blipFill>
          <p:spPr bwMode="auto">
            <a:xfrm>
              <a:off x="35496" y="5443193"/>
              <a:ext cx="3552825" cy="139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871" y="5443194"/>
              <a:ext cx="1328349" cy="138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866786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Передаточное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/>
          <a:lstStyle/>
          <a:p>
            <a:r>
              <a:rPr lang="ru-RU" dirty="0" smtClean="0"/>
              <a:t>Постройте модели, содержащие передаточное число: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 : 2					8 : 1</a:t>
            </a: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38" y="2943618"/>
            <a:ext cx="4216233" cy="215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054980" y="2943618"/>
            <a:ext cx="4000780" cy="2151966"/>
            <a:chOff x="5054980" y="2943618"/>
            <a:chExt cx="4000780" cy="2151966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27495" r="33070"/>
            <a:stretch/>
          </p:blipFill>
          <p:spPr bwMode="auto">
            <a:xfrm>
              <a:off x="5054980" y="2943618"/>
              <a:ext cx="1665293" cy="215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14141" t="5836" r="18343" b="7236"/>
            <a:stretch/>
          </p:blipFill>
          <p:spPr bwMode="auto">
            <a:xfrm>
              <a:off x="6720273" y="2943618"/>
              <a:ext cx="2335487" cy="2151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2348880"/>
            <a:ext cx="1728192" cy="406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ПРОВЕРИТЬ</a:t>
            </a:r>
            <a:endParaRPr lang="ru-RU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25823" y="5443193"/>
            <a:ext cx="7892355" cy="1390890"/>
            <a:chOff x="35496" y="5443193"/>
            <a:chExt cx="7892355" cy="139089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3295"/>
            <a:stretch/>
          </p:blipFill>
          <p:spPr bwMode="auto">
            <a:xfrm>
              <a:off x="4355976" y="5443193"/>
              <a:ext cx="3571875" cy="139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t="1334"/>
            <a:stretch/>
          </p:blipFill>
          <p:spPr bwMode="auto">
            <a:xfrm>
              <a:off x="35496" y="5443193"/>
              <a:ext cx="3552825" cy="139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871" y="5443194"/>
              <a:ext cx="1328349" cy="138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756092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Ручной миксер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Сконструируйте модель ручного миксера с вращением основного колеса в вертикальной плоскости.</a:t>
            </a:r>
            <a:endParaRPr lang="en-US" dirty="0"/>
          </a:p>
        </p:txBody>
      </p:sp>
      <p:pic>
        <p:nvPicPr>
          <p:cNvPr id="3074" name="Picture 2" descr="https://19.img.avito.st/1280x960/1259331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90" b="42253"/>
          <a:stretch/>
        </p:blipFill>
        <p:spPr bwMode="auto">
          <a:xfrm>
            <a:off x="768424" y="3140968"/>
            <a:ext cx="7620000" cy="313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82754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140" dirty="0" smtClean="0"/>
              <a:t>Познакомиться </a:t>
            </a:r>
            <a:r>
              <a:rPr lang="ru-RU" sz="3140" dirty="0"/>
              <a:t>с </a:t>
            </a:r>
            <a:r>
              <a:rPr lang="ru-RU" sz="3140" b="1" dirty="0"/>
              <a:t>понятием зубчатой передачи</a:t>
            </a:r>
          </a:p>
          <a:p>
            <a:pPr lvl="0"/>
            <a:r>
              <a:rPr lang="ru-RU" sz="3140" dirty="0" smtClean="0"/>
              <a:t>Научиться </a:t>
            </a:r>
            <a:r>
              <a:rPr lang="ru-RU" sz="3140" b="1" dirty="0" smtClean="0"/>
              <a:t>вычислять передаточное число</a:t>
            </a:r>
            <a:r>
              <a:rPr lang="ru-RU" sz="3140" dirty="0" smtClean="0"/>
              <a:t> </a:t>
            </a:r>
            <a:r>
              <a:rPr lang="ru-RU" sz="3140" dirty="0"/>
              <a:t>группы шестеренок.</a:t>
            </a:r>
          </a:p>
          <a:p>
            <a:pPr lvl="0"/>
            <a:r>
              <a:rPr lang="ru-RU" sz="3140" dirty="0" smtClean="0"/>
              <a:t>Выполнить творческое задание</a:t>
            </a:r>
            <a:endParaRPr lang="ru-RU" sz="3140" dirty="0"/>
          </a:p>
        </p:txBody>
      </p:sp>
    </p:spTree>
    <p:extLst>
      <p:ext uri="{BB962C8B-B14F-4D97-AF65-F5344CB8AC3E}">
        <p14:creationId xmlns="" xmlns:p14="http://schemas.microsoft.com/office/powerpoint/2010/main" val="33363382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Ручной миксер: схема сборки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1280130"/>
            <a:ext cx="12957535" cy="5976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1280130"/>
            <a:ext cx="12957535" cy="59766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1280130"/>
            <a:ext cx="12957535" cy="59766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68" y="1268759"/>
            <a:ext cx="12957535" cy="59766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44076" y="5590981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Шаг 1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4076" y="5590981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Шаг 2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076" y="5590981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Шаг 3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4076" y="5590981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Шаг 4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636882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ПОДВЕДЕМ ИТОГИ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Сегодня на занятии мы узнали: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upload.wikimedia.org/wikipedia/commons/thumb/f/f8/Gear_pump_animation.gif/220px-Gear_pump_animation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016224" cy="1347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3249" y="2257143"/>
            <a:ext cx="4830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такое зубчатая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передача?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213" y="3538157"/>
            <a:ext cx="552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dirty="0"/>
              <a:t>Что такое передаточное отношение и как его рассчитать?</a:t>
            </a:r>
          </a:p>
        </p:txBody>
      </p:sp>
      <p:pic>
        <p:nvPicPr>
          <p:cNvPr id="9" name="Picture 2" descr="https://19.img.avito.st/1280x960/1259331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50" t="2890" r="7463" b="42253"/>
          <a:stretch/>
        </p:blipFill>
        <p:spPr bwMode="auto">
          <a:xfrm>
            <a:off x="398635" y="4988596"/>
            <a:ext cx="3049721" cy="1752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10287" y="5172484"/>
            <a:ext cx="5526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dirty="0" smtClean="0"/>
              <a:t>Собрали </a:t>
            </a:r>
            <a:r>
              <a:rPr lang="ru-RU" dirty="0"/>
              <a:t>две модели ручного миксера с использованием зубчатой передачи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" b="29050"/>
          <a:stretch/>
        </p:blipFill>
        <p:spPr>
          <a:xfrm>
            <a:off x="6175864" y="3140968"/>
            <a:ext cx="2500592" cy="1748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23429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348880"/>
            <a:ext cx="7406640" cy="1472184"/>
          </a:xfrm>
        </p:spPr>
        <p:txBody>
          <a:bodyPr>
            <a:normAutofit/>
          </a:bodyPr>
          <a:lstStyle/>
          <a:p>
            <a:r>
              <a:rPr lang="ru-RU" b="1" cap="none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47144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hlinkClick r:id="rId3" action="ppaction://hlinksldjump"/>
              </a:rPr>
              <a:t>Повторение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hlinkClick r:id="rId4" action="ppaction://hlinksldjump"/>
              </a:rPr>
              <a:t>Зубчатая передача: теория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hlinkClick r:id="rId5" action="ppaction://hlinksldjump"/>
              </a:rPr>
              <a:t>Сборка базовых моделей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hlinkClick r:id="rId6" action="ppaction://hlinksldjump"/>
              </a:rPr>
              <a:t>Передаточное отношение: теория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hlinkClick r:id="rId7" action="ppaction://hlinksldjump"/>
              </a:rPr>
              <a:t>Передаточное отношение: </a:t>
            </a:r>
            <a:r>
              <a:rPr lang="ru-RU" b="1" dirty="0" smtClean="0">
                <a:hlinkClick r:id="rId7" action="ppaction://hlinksldjump"/>
              </a:rPr>
              <a:t>построение моделей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hlinkClick r:id="rId8" action="ppaction://hlinksldjump"/>
              </a:rPr>
              <a:t>Творческие задания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hlinkClick r:id="rId9" action="ppaction://hlinksldjump"/>
              </a:rPr>
              <a:t>Подведение итогов</a:t>
            </a:r>
            <a:endParaRPr lang="ru-RU" b="1" dirty="0"/>
          </a:p>
        </p:txBody>
      </p:sp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X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4351582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pPr algn="ctr"/>
            <a:r>
              <a:rPr lang="ru-RU" dirty="0"/>
              <a:t>ПОВТОРЕНИЕ</a:t>
            </a:r>
            <a:endParaRPr lang="ru-RU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1412776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Запомни цифру, которой обозначена ось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 l="44866" t="29052" r="29739" b="51592"/>
          <a:stretch>
            <a:fillRect/>
          </a:stretch>
        </p:blipFill>
        <p:spPr bwMode="auto">
          <a:xfrm>
            <a:off x="1803736" y="2766938"/>
            <a:ext cx="64087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4944151" y="3525104"/>
            <a:ext cx="245659" cy="5595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48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6527292" y="3566048"/>
            <a:ext cx="354842" cy="504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48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401953" y="5244721"/>
            <a:ext cx="245660" cy="518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48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889560" y="5285664"/>
            <a:ext cx="259307" cy="5186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48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6322574" y="5299314"/>
            <a:ext cx="327547" cy="4640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400" kern="10" spc="48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1888" y="3775050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00080" y="3775050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28272" y="3775051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71888" y="5575250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28072" y="5575250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56264" y="5575250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5583273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ПОВТОРЕНИЕ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699792" y="2132856"/>
            <a:ext cx="1944216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26876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Запомни цифру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Lego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детали «балка»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 t="8765" r="52983" b="72252"/>
          <a:stretch>
            <a:fillRect/>
          </a:stretch>
        </p:blipFill>
        <p:spPr bwMode="auto">
          <a:xfrm>
            <a:off x="2123728" y="2348880"/>
            <a:ext cx="5431417" cy="373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784482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ПОВТОРЕНИЕ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708392" cy="11891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Запомни цифру «правильного поведения»</a:t>
            </a:r>
          </a:p>
          <a:p>
            <a:pPr>
              <a:lnSpc>
                <a:spcPct val="150000"/>
              </a:lnSpc>
              <a:buNone/>
            </a:pPr>
            <a:endParaRPr lang="ru-RU" dirty="0"/>
          </a:p>
          <a:p>
            <a:pPr algn="ctr">
              <a:lnSpc>
                <a:spcPct val="150000"/>
              </a:lnSpc>
            </a:pPr>
            <a:endParaRPr lang="ru-RU" dirty="0" smtClean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rcRect l="39181" t="55434" r="50013" b="24795"/>
          <a:stretch>
            <a:fillRect/>
          </a:stretch>
        </p:blipFill>
        <p:spPr bwMode="auto">
          <a:xfrm>
            <a:off x="539552" y="2852936"/>
            <a:ext cx="2167778" cy="23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 l="56775" t="55434" r="35353" b="24548"/>
          <a:stretch>
            <a:fillRect/>
          </a:stretch>
        </p:blipFill>
        <p:spPr bwMode="auto">
          <a:xfrm>
            <a:off x="2699792" y="2996952"/>
            <a:ext cx="1709675" cy="23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 cstate="print"/>
          <a:srcRect l="36007" t="27053" r="55681" b="53309"/>
          <a:stretch>
            <a:fillRect/>
          </a:stretch>
        </p:blipFill>
        <p:spPr bwMode="auto">
          <a:xfrm>
            <a:off x="4572000" y="2924944"/>
            <a:ext cx="193694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4" cstate="print"/>
          <a:srcRect l="51877" t="27188" r="40113" b="53309"/>
          <a:stretch>
            <a:fillRect/>
          </a:stretch>
        </p:blipFill>
        <p:spPr bwMode="auto">
          <a:xfrm>
            <a:off x="6948265" y="2924944"/>
            <a:ext cx="17281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331640" y="5301208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47864" y="5301208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36096" y="5301208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668344" y="5229200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8108611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ПОВТОРЕНИЕ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3200" y="6419032"/>
            <a:ext cx="394344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141277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Запомни цифру «органа чувств, который заменяет датчик изображенный на картинке»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4" cstate="print"/>
          <a:srcRect l="16674" t="41230" r="55993" b="44025"/>
          <a:stretch>
            <a:fillRect/>
          </a:stretch>
        </p:blipFill>
        <p:spPr bwMode="auto">
          <a:xfrm>
            <a:off x="611560" y="2996952"/>
            <a:ext cx="8093121" cy="2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292080" y="3501008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948264" y="3068960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372200" y="4797152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3717032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100392" y="4725144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475656" y="3068960"/>
            <a:ext cx="3456384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s://school-store.ru/upload/iblock/09c/09ce7f912eb8ce52441a01cabfd24e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3461167" cy="2662437"/>
          </a:xfrm>
          <a:prstGeom prst="rect">
            <a:avLst/>
          </a:prstGeom>
          <a:noFill/>
        </p:spPr>
      </p:pic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4569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5896" y="1268760"/>
            <a:ext cx="1967205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2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764704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Сложи все цифры, которые запомнил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213285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Теперь число, которое получилось, раздели на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005064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Если все сделано правильно, то получится…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mph" presetSubtype="0" repeatCount="10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Зубчатая передача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/>
              <a:t>Зубчатую передачу </a:t>
            </a:r>
            <a:r>
              <a:rPr lang="ru-RU" sz="2800" dirty="0"/>
              <a:t>образуют </a:t>
            </a:r>
            <a:r>
              <a:rPr lang="ru-RU" sz="2800" b="1" dirty="0">
                <a:solidFill>
                  <a:srgbClr val="FF0000"/>
                </a:solidFill>
              </a:rPr>
              <a:t>зубчатые колеса</a:t>
            </a:r>
            <a:r>
              <a:rPr lang="ru-RU" sz="2800" dirty="0"/>
              <a:t>, входящие в зацепление и способные эффективно передавать силу и движение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2800" dirty="0"/>
              <a:t>При помощи зубчатых передач можно </a:t>
            </a:r>
            <a:r>
              <a:rPr lang="ru-RU" sz="2800" b="1" dirty="0">
                <a:solidFill>
                  <a:srgbClr val="FF0000"/>
                </a:solidFill>
              </a:rPr>
              <a:t>изменять скорость, направление движения и силу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upload.wikimedia.org/wikipedia/commons/thumb/f/f8/Gear_pump_animation.gif/220px-Gear_pump_animation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736304" cy="1828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1/16/Gear-generating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1964060" cy="1972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676456" y="44624"/>
            <a:ext cx="394344" cy="3943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676456" y="6419032"/>
            <a:ext cx="394344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7444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5409</TotalTime>
  <Words>447</Words>
  <Application>Microsoft Office PowerPoint</Application>
  <PresentationFormat>Экран (4:3)</PresentationFormat>
  <Paragraphs>120</Paragraphs>
  <Slides>22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 ЗУБЧАТАЯ ПЕРЕДАЧА</vt:lpstr>
      <vt:lpstr>Цель занятия</vt:lpstr>
      <vt:lpstr>План занятия</vt:lpstr>
      <vt:lpstr>ПОВТОРЕНИЕ</vt:lpstr>
      <vt:lpstr>ПОВТОРЕНИЕ</vt:lpstr>
      <vt:lpstr>ПОВТОРЕНИЕ</vt:lpstr>
      <vt:lpstr>ПОВТОРЕНИЕ</vt:lpstr>
      <vt:lpstr>Слайд 8</vt:lpstr>
      <vt:lpstr>Зубчатая передача</vt:lpstr>
      <vt:lpstr>Зубчатая передача</vt:lpstr>
      <vt:lpstr>Зубчатая передача</vt:lpstr>
      <vt:lpstr>Сборка модели G1</vt:lpstr>
      <vt:lpstr>Сборка модели G1</vt:lpstr>
      <vt:lpstr>передаточное отношение</vt:lpstr>
      <vt:lpstr>передаточное отношение</vt:lpstr>
      <vt:lpstr>Передаточное отношение</vt:lpstr>
      <vt:lpstr>Передаточное отношение</vt:lpstr>
      <vt:lpstr>Передаточное отношение</vt:lpstr>
      <vt:lpstr>Ручной миксер</vt:lpstr>
      <vt:lpstr>Ручной миксер: схема сборки</vt:lpstr>
      <vt:lpstr>ПОДВЕДЕМ ИТОГИ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механизмы</dc:title>
  <dc:creator>Маруся</dc:creator>
  <cp:lastModifiedBy>Анна</cp:lastModifiedBy>
  <cp:revision>431</cp:revision>
  <dcterms:modified xsi:type="dcterms:W3CDTF">2021-11-07T10:18:34Z</dcterms:modified>
</cp:coreProperties>
</file>